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74" r:id="rId2"/>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3" d="100"/>
          <a:sy n="83" d="100"/>
        </p:scale>
        <p:origin x="299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F274A11-5E9E-4144-AB85-D20B6C9D6883}"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81E6D-BAA4-4305-B4C4-07907015517A}" type="slidenum">
              <a:rPr lang="en-US" smtClean="0"/>
              <a:t>‹#›</a:t>
            </a:fld>
            <a:endParaRPr lang="en-US"/>
          </a:p>
        </p:txBody>
      </p:sp>
    </p:spTree>
    <p:extLst>
      <p:ext uri="{BB962C8B-B14F-4D97-AF65-F5344CB8AC3E}">
        <p14:creationId xmlns:p14="http://schemas.microsoft.com/office/powerpoint/2010/main" val="398502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274A11-5E9E-4144-AB85-D20B6C9D6883}"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81E6D-BAA4-4305-B4C4-07907015517A}" type="slidenum">
              <a:rPr lang="en-US" smtClean="0"/>
              <a:t>‹#›</a:t>
            </a:fld>
            <a:endParaRPr lang="en-US"/>
          </a:p>
        </p:txBody>
      </p:sp>
    </p:spTree>
    <p:extLst>
      <p:ext uri="{BB962C8B-B14F-4D97-AF65-F5344CB8AC3E}">
        <p14:creationId xmlns:p14="http://schemas.microsoft.com/office/powerpoint/2010/main" val="2891768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274A11-5E9E-4144-AB85-D20B6C9D6883}"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81E6D-BAA4-4305-B4C4-07907015517A}" type="slidenum">
              <a:rPr lang="en-US" smtClean="0"/>
              <a:t>‹#›</a:t>
            </a:fld>
            <a:endParaRPr lang="en-US"/>
          </a:p>
        </p:txBody>
      </p:sp>
    </p:spTree>
    <p:extLst>
      <p:ext uri="{BB962C8B-B14F-4D97-AF65-F5344CB8AC3E}">
        <p14:creationId xmlns:p14="http://schemas.microsoft.com/office/powerpoint/2010/main" val="1212499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Layout 2">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0231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274A11-5E9E-4144-AB85-D20B6C9D6883}"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81E6D-BAA4-4305-B4C4-07907015517A}" type="slidenum">
              <a:rPr lang="en-US" smtClean="0"/>
              <a:t>‹#›</a:t>
            </a:fld>
            <a:endParaRPr lang="en-US"/>
          </a:p>
        </p:txBody>
      </p:sp>
    </p:spTree>
    <p:extLst>
      <p:ext uri="{BB962C8B-B14F-4D97-AF65-F5344CB8AC3E}">
        <p14:creationId xmlns:p14="http://schemas.microsoft.com/office/powerpoint/2010/main" val="1052958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74A11-5E9E-4144-AB85-D20B6C9D6883}"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81E6D-BAA4-4305-B4C4-07907015517A}" type="slidenum">
              <a:rPr lang="en-US" smtClean="0"/>
              <a:t>‹#›</a:t>
            </a:fld>
            <a:endParaRPr lang="en-US"/>
          </a:p>
        </p:txBody>
      </p:sp>
    </p:spTree>
    <p:extLst>
      <p:ext uri="{BB962C8B-B14F-4D97-AF65-F5344CB8AC3E}">
        <p14:creationId xmlns:p14="http://schemas.microsoft.com/office/powerpoint/2010/main" val="2516081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F274A11-5E9E-4144-AB85-D20B6C9D6883}" type="datetimeFigureOut">
              <a:rPr lang="en-US" smtClean="0"/>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81E6D-BAA4-4305-B4C4-07907015517A}" type="slidenum">
              <a:rPr lang="en-US" smtClean="0"/>
              <a:t>‹#›</a:t>
            </a:fld>
            <a:endParaRPr lang="en-US"/>
          </a:p>
        </p:txBody>
      </p:sp>
    </p:spTree>
    <p:extLst>
      <p:ext uri="{BB962C8B-B14F-4D97-AF65-F5344CB8AC3E}">
        <p14:creationId xmlns:p14="http://schemas.microsoft.com/office/powerpoint/2010/main" val="2582070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274A11-5E9E-4144-AB85-D20B6C9D6883}" type="datetimeFigureOut">
              <a:rPr lang="en-US" smtClean="0"/>
              <a:t>4/30/2025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081E6D-BAA4-4305-B4C4-07907015517A}" type="slidenum">
              <a:rPr lang="en-US" smtClean="0"/>
              <a:t>‹#›</a:t>
            </a:fld>
            <a:endParaRPr lang="en-US"/>
          </a:p>
        </p:txBody>
      </p:sp>
    </p:spTree>
    <p:extLst>
      <p:ext uri="{BB962C8B-B14F-4D97-AF65-F5344CB8AC3E}">
        <p14:creationId xmlns:p14="http://schemas.microsoft.com/office/powerpoint/2010/main" val="3094834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274A11-5E9E-4144-AB85-D20B6C9D6883}" type="datetimeFigureOut">
              <a:rPr lang="en-US" smtClean="0"/>
              <a:t>4/30/2025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081E6D-BAA4-4305-B4C4-07907015517A}" type="slidenum">
              <a:rPr lang="en-US" smtClean="0"/>
              <a:t>‹#›</a:t>
            </a:fld>
            <a:endParaRPr lang="en-US"/>
          </a:p>
        </p:txBody>
      </p:sp>
    </p:spTree>
    <p:extLst>
      <p:ext uri="{BB962C8B-B14F-4D97-AF65-F5344CB8AC3E}">
        <p14:creationId xmlns:p14="http://schemas.microsoft.com/office/powerpoint/2010/main" val="3053388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274A11-5E9E-4144-AB85-D20B6C9D6883}" type="datetimeFigureOut">
              <a:rPr lang="en-US" smtClean="0"/>
              <a:t>4/30/2025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081E6D-BAA4-4305-B4C4-07907015517A}" type="slidenum">
              <a:rPr lang="en-US" smtClean="0"/>
              <a:t>‹#›</a:t>
            </a:fld>
            <a:endParaRPr lang="en-US"/>
          </a:p>
        </p:txBody>
      </p:sp>
    </p:spTree>
    <p:extLst>
      <p:ext uri="{BB962C8B-B14F-4D97-AF65-F5344CB8AC3E}">
        <p14:creationId xmlns:p14="http://schemas.microsoft.com/office/powerpoint/2010/main" val="2987580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F274A11-5E9E-4144-AB85-D20B6C9D6883}" type="datetimeFigureOut">
              <a:rPr lang="en-US" smtClean="0"/>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81E6D-BAA4-4305-B4C4-07907015517A}" type="slidenum">
              <a:rPr lang="en-US" smtClean="0"/>
              <a:t>‹#›</a:t>
            </a:fld>
            <a:endParaRPr lang="en-US"/>
          </a:p>
        </p:txBody>
      </p:sp>
    </p:spTree>
    <p:extLst>
      <p:ext uri="{BB962C8B-B14F-4D97-AF65-F5344CB8AC3E}">
        <p14:creationId xmlns:p14="http://schemas.microsoft.com/office/powerpoint/2010/main" val="3629838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F274A11-5E9E-4144-AB85-D20B6C9D6883}" type="datetimeFigureOut">
              <a:rPr lang="en-US" smtClean="0"/>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81E6D-BAA4-4305-B4C4-07907015517A}" type="slidenum">
              <a:rPr lang="en-US" smtClean="0"/>
              <a:t>‹#›</a:t>
            </a:fld>
            <a:endParaRPr lang="en-US"/>
          </a:p>
        </p:txBody>
      </p:sp>
    </p:spTree>
    <p:extLst>
      <p:ext uri="{BB962C8B-B14F-4D97-AF65-F5344CB8AC3E}">
        <p14:creationId xmlns:p14="http://schemas.microsoft.com/office/powerpoint/2010/main" val="2190046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F274A11-5E9E-4144-AB85-D20B6C9D6883}" type="datetimeFigureOut">
              <a:rPr lang="en-US" smtClean="0"/>
              <a:t>4/30/2025</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B7081E6D-BAA4-4305-B4C4-07907015517A}" type="slidenum">
              <a:rPr lang="en-US" smtClean="0"/>
              <a:t>‹#›</a:t>
            </a:fld>
            <a:endParaRPr lang="en-US"/>
          </a:p>
        </p:txBody>
      </p:sp>
    </p:spTree>
    <p:extLst>
      <p:ext uri="{BB962C8B-B14F-4D97-AF65-F5344CB8AC3E}">
        <p14:creationId xmlns:p14="http://schemas.microsoft.com/office/powerpoint/2010/main" val="30029611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ennifer.Oliver@neenah.k12.wi.us" TargetMode="External"/><Relationship Id="rId2" Type="http://schemas.openxmlformats.org/officeDocument/2006/relationships/image" Target="../media/image1.png"/><Relationship Id="rId1" Type="http://schemas.openxmlformats.org/officeDocument/2006/relationships/slideLayout" Target="../slideLayouts/slideLayout12.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8083" y="280800"/>
            <a:ext cx="5978024" cy="1659501"/>
          </a:xfrm>
          <a:prstGeom prst="rect">
            <a:avLst/>
          </a:prstGeom>
        </p:spPr>
      </p:pic>
      <p:sp>
        <p:nvSpPr>
          <p:cNvPr id="15" name="TextBox 14"/>
          <p:cNvSpPr txBox="1"/>
          <p:nvPr/>
        </p:nvSpPr>
        <p:spPr>
          <a:xfrm>
            <a:off x="352169" y="2757249"/>
            <a:ext cx="6063939" cy="2769989"/>
          </a:xfrm>
          <a:prstGeom prst="rect">
            <a:avLst/>
          </a:prstGeom>
          <a:noFill/>
        </p:spPr>
        <p:txBody>
          <a:bodyPr wrap="square" rtlCol="0">
            <a:spAutoFit/>
          </a:bodyPr>
          <a:lstStyle/>
          <a:p>
            <a:pPr>
              <a:spcAft>
                <a:spcPts val="600"/>
              </a:spcAft>
            </a:pPr>
            <a:r>
              <a:rPr lang="en-US" sz="1100" b="1" dirty="0">
                <a:solidFill>
                  <a:schemeClr val="tx1">
                    <a:lumMod val="95000"/>
                    <a:lumOff val="5000"/>
                  </a:schemeClr>
                </a:solidFill>
                <a:latin typeface="Arial" panose="020B0604020202020204" pitchFamily="34" charset="0"/>
                <a:ea typeface="Calibri" panose="020F0502020204030204" pitchFamily="34" charset="0"/>
                <a:cs typeface="Arial" panose="020B0604020202020204" pitchFamily="34" charset="0"/>
              </a:rPr>
              <a:t>With the end of the year quickly approaching, we ask that you please review your student’s lunch account. If your account is negative, district policy states that your diploma will be held until the balance owed is paid in full.</a:t>
            </a:r>
          </a:p>
          <a:p>
            <a:pPr>
              <a:spcAft>
                <a:spcPts val="600"/>
              </a:spcAft>
            </a:pPr>
            <a:endParaRPr lang="en-US" sz="1100" b="1" dirty="0">
              <a:solidFill>
                <a:schemeClr val="tx1">
                  <a:lumMod val="95000"/>
                  <a:lumOff val="5000"/>
                </a:schemeClr>
              </a:solidFill>
              <a:latin typeface="Arial" panose="020B0604020202020204" pitchFamily="34" charset="0"/>
              <a:ea typeface="Calibri" panose="020F0502020204030204" pitchFamily="34" charset="0"/>
              <a:cs typeface="Arial" panose="020B0604020202020204" pitchFamily="34" charset="0"/>
            </a:endParaRPr>
          </a:p>
          <a:p>
            <a:pPr>
              <a:spcAft>
                <a:spcPts val="600"/>
              </a:spcAft>
            </a:pPr>
            <a:r>
              <a:rPr lang="en-US" sz="1100" b="1" dirty="0">
                <a:solidFill>
                  <a:schemeClr val="tx1">
                    <a:lumMod val="95000"/>
                    <a:lumOff val="5000"/>
                  </a:schemeClr>
                </a:solidFill>
                <a:latin typeface="Arial" panose="020B0604020202020204" pitchFamily="34" charset="0"/>
                <a:ea typeface="Calibri" panose="020F0502020204030204" pitchFamily="34" charset="0"/>
                <a:cs typeface="Arial" panose="020B0604020202020204" pitchFamily="34" charset="0"/>
              </a:rPr>
              <a:t>If your student has a positive balance, funds will be transferred to a younger sibling in the district in the weeks following the end of the school year. For students with more than one sibling, these funds will go to the account of the oldest sibling unless there is another sibling with a negative balance. If there is a negative balance to be paid, funds will be transferred to that siblings account. </a:t>
            </a:r>
          </a:p>
          <a:p>
            <a:pPr>
              <a:spcAft>
                <a:spcPts val="600"/>
              </a:spcAft>
            </a:pPr>
            <a:endParaRPr lang="en-US" sz="1100" b="1" dirty="0">
              <a:solidFill>
                <a:schemeClr val="tx1">
                  <a:lumMod val="95000"/>
                  <a:lumOff val="5000"/>
                </a:schemeClr>
              </a:solidFill>
              <a:latin typeface="Arial" panose="020B0604020202020204" pitchFamily="34" charset="0"/>
              <a:ea typeface="Calibri" panose="020F0502020204030204" pitchFamily="34" charset="0"/>
              <a:cs typeface="Arial" panose="020B0604020202020204" pitchFamily="34" charset="0"/>
            </a:endParaRPr>
          </a:p>
          <a:p>
            <a:pPr>
              <a:spcAft>
                <a:spcPts val="600"/>
              </a:spcAft>
            </a:pPr>
            <a:r>
              <a:rPr lang="en-US" sz="1100" b="1" dirty="0">
                <a:solidFill>
                  <a:schemeClr val="tx1">
                    <a:lumMod val="95000"/>
                    <a:lumOff val="5000"/>
                  </a:schemeClr>
                </a:solidFill>
                <a:latin typeface="Arial" panose="020B0604020202020204" pitchFamily="34" charset="0"/>
                <a:ea typeface="Calibri" panose="020F0502020204030204" pitchFamily="34" charset="0"/>
                <a:cs typeface="Arial" panose="020B0604020202020204" pitchFamily="34" charset="0"/>
              </a:rPr>
              <a:t>For all other accounts with a positive balance, families should request a refund by Friday, July 18</a:t>
            </a:r>
            <a:r>
              <a:rPr lang="en-US" sz="1100" b="1" baseline="30000" dirty="0">
                <a:solidFill>
                  <a:schemeClr val="tx1">
                    <a:lumMod val="95000"/>
                    <a:lumOff val="5000"/>
                  </a:schemeClr>
                </a:solidFill>
                <a:latin typeface="Arial" panose="020B0604020202020204" pitchFamily="34" charset="0"/>
                <a:ea typeface="Calibri" panose="020F0502020204030204" pitchFamily="34" charset="0"/>
                <a:cs typeface="Arial" panose="020B0604020202020204" pitchFamily="34" charset="0"/>
              </a:rPr>
              <a:t>th</a:t>
            </a:r>
            <a:r>
              <a:rPr lang="en-US" sz="1100" b="1" dirty="0">
                <a:solidFill>
                  <a:schemeClr val="tx1">
                    <a:lumMod val="95000"/>
                    <a:lumOff val="5000"/>
                  </a:schemeClr>
                </a:solidFill>
                <a:latin typeface="Arial" panose="020B0604020202020204" pitchFamily="34" charset="0"/>
                <a:ea typeface="Calibri" panose="020F0502020204030204" pitchFamily="34" charset="0"/>
                <a:cs typeface="Arial" panose="020B0604020202020204" pitchFamily="34" charset="0"/>
              </a:rPr>
              <a:t> by contacting our offices at</a:t>
            </a:r>
            <a:r>
              <a:rPr lang="en-US" sz="1100" b="1"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en-US" sz="1100" b="1" dirty="0">
                <a:solidFill>
                  <a:srgbClr val="FF0000"/>
                </a:solidFill>
                <a:latin typeface="Arial" panose="020B0604020202020204" pitchFamily="34" charset="0"/>
                <a:ea typeface="Calibri" panose="020F0502020204030204" pitchFamily="34" charset="0"/>
                <a:cs typeface="Arial" panose="020B0604020202020204" pitchFamily="34" charset="0"/>
                <a:hlinkClick r:id="rId3"/>
              </a:rPr>
              <a:t>Jennifer.Oliver@neenah.k12.wi.us</a:t>
            </a:r>
            <a:r>
              <a:rPr lang="en-US" sz="1100" b="1"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en-US" sz="1100" b="1" dirty="0">
                <a:solidFill>
                  <a:schemeClr val="tx1">
                    <a:lumMod val="95000"/>
                    <a:lumOff val="5000"/>
                  </a:schemeClr>
                </a:solidFill>
                <a:latin typeface="Arial" panose="020B0604020202020204" pitchFamily="34" charset="0"/>
                <a:ea typeface="Calibri" panose="020F0502020204030204" pitchFamily="34" charset="0"/>
                <a:cs typeface="Arial" panose="020B0604020202020204" pitchFamily="34" charset="0"/>
              </a:rPr>
              <a:t>or</a:t>
            </a:r>
            <a:r>
              <a:rPr lang="en-US" sz="1100" b="1"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en-US" sz="1100" b="1" dirty="0">
                <a:solidFill>
                  <a:srgbClr val="0070C0"/>
                </a:solidFill>
                <a:latin typeface="Arial" panose="020B0604020202020204" pitchFamily="34" charset="0"/>
                <a:ea typeface="Calibri" panose="020F0502020204030204" pitchFamily="34" charset="0"/>
                <a:cs typeface="Arial" panose="020B0604020202020204" pitchFamily="34" charset="0"/>
              </a:rPr>
              <a:t>Megan.Burggraf@neenah.k12.wi.us. </a:t>
            </a:r>
            <a:r>
              <a:rPr lang="en-US" sz="1100" b="1" dirty="0">
                <a:solidFill>
                  <a:schemeClr val="tx1">
                    <a:lumMod val="95000"/>
                    <a:lumOff val="5000"/>
                  </a:schemeClr>
                </a:solidFill>
                <a:latin typeface="Arial" panose="020B0604020202020204" pitchFamily="34" charset="0"/>
                <a:ea typeface="Calibri" panose="020F0502020204030204" pitchFamily="34" charset="0"/>
                <a:cs typeface="Arial" panose="020B0604020202020204" pitchFamily="34" charset="0"/>
              </a:rPr>
              <a:t>You may also request to donate your positive balance to help other graduating students to pay their negative balances. </a:t>
            </a:r>
          </a:p>
        </p:txBody>
      </p:sp>
      <p:sp>
        <p:nvSpPr>
          <p:cNvPr id="14" name="TextBox 13"/>
          <p:cNvSpPr txBox="1"/>
          <p:nvPr/>
        </p:nvSpPr>
        <p:spPr>
          <a:xfrm>
            <a:off x="352169" y="2055537"/>
            <a:ext cx="3759360" cy="400110"/>
          </a:xfrm>
          <a:prstGeom prst="rect">
            <a:avLst/>
          </a:prstGeom>
          <a:noFill/>
        </p:spPr>
        <p:txBody>
          <a:bodyPr wrap="square" rtlCol="0">
            <a:spAutoFit/>
          </a:bodyPr>
          <a:lstStyle/>
          <a:p>
            <a:r>
              <a:rPr lang="en-US" sz="2000" b="1" dirty="0">
                <a:solidFill>
                  <a:schemeClr val="tx2"/>
                </a:solidFill>
              </a:rPr>
              <a:t>Lunch Balance Info</a:t>
            </a:r>
          </a:p>
        </p:txBody>
      </p:sp>
      <p:sp>
        <p:nvSpPr>
          <p:cNvPr id="11" name="TextBox 10"/>
          <p:cNvSpPr txBox="1"/>
          <p:nvPr/>
        </p:nvSpPr>
        <p:spPr>
          <a:xfrm>
            <a:off x="1700526" y="295909"/>
            <a:ext cx="4029900" cy="1508105"/>
          </a:xfrm>
          <a:prstGeom prst="rect">
            <a:avLst/>
          </a:prstGeom>
          <a:noFill/>
        </p:spPr>
        <p:txBody>
          <a:bodyPr wrap="square" rtlCol="0">
            <a:spAutoFit/>
          </a:bodyPr>
          <a:lstStyle/>
          <a:p>
            <a:pPr algn="ctr"/>
            <a:r>
              <a:rPr lang="en-US" sz="3200" b="1" dirty="0">
                <a:solidFill>
                  <a:schemeClr val="bg1"/>
                </a:solidFill>
              </a:rPr>
              <a:t>Attention Families of Graduating Seniors…</a:t>
            </a:r>
          </a:p>
          <a:p>
            <a:pPr algn="ctr"/>
            <a:endParaRPr lang="en-US" sz="2800" b="1" dirty="0">
              <a:solidFill>
                <a:schemeClr val="bg1"/>
              </a:solidFill>
            </a:endParaRPr>
          </a:p>
        </p:txBody>
      </p:sp>
      <p:pic>
        <p:nvPicPr>
          <p:cNvPr id="1026" name="Picture 2" descr="Image result for Red Graduation Clip Art">
            <a:extLst>
              <a:ext uri="{FF2B5EF4-FFF2-40B4-BE49-F238E27FC236}">
                <a16:creationId xmlns:a16="http://schemas.microsoft.com/office/drawing/2014/main" id="{14639DF2-B888-4EBE-89CD-AED17CC963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8080" y="6355681"/>
            <a:ext cx="2558299" cy="193485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donation clipart">
            <a:extLst>
              <a:ext uri="{FF2B5EF4-FFF2-40B4-BE49-F238E27FC236}">
                <a16:creationId xmlns:a16="http://schemas.microsoft.com/office/drawing/2014/main" id="{A5E2C1BC-9C14-4AC1-9BD9-9684C635CCC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47536" y="6210989"/>
            <a:ext cx="2272088" cy="2079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744989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TotalTime>
  <Words>199</Words>
  <Application>Microsoft Office PowerPoint</Application>
  <PresentationFormat>Letter Paper (8.5x11 in)</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Compass Group, NAD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 Jennifer</dc:creator>
  <cp:lastModifiedBy>Kelly Race</cp:lastModifiedBy>
  <cp:revision>2</cp:revision>
  <dcterms:created xsi:type="dcterms:W3CDTF">2024-04-17T20:22:30Z</dcterms:created>
  <dcterms:modified xsi:type="dcterms:W3CDTF">2025-04-30T19:26:26Z</dcterms:modified>
</cp:coreProperties>
</file>